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78D20D-D267-4BCF-A53E-BB7DC2C3C9A3}" v="20" dt="2024-12-26T23:37:52.4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media/hdphoto1.wdp>
</file>

<file path=ppt/media/image1.jp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4.gif>
</file>

<file path=ppt/media/image25.png>
</file>

<file path=ppt/media/image3.jpg>
</file>

<file path=ppt/media/image4.png>
</file>

<file path=ppt/media/image5.sv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CA910-463C-4952-A0FA-5789C27A9DEA}" type="datetimeFigureOut">
              <a:rPr lang="fr-FR" smtClean="0"/>
              <a:t>07/01/2025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452ED-091D-4DDE-A950-618B3190CA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1349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65E7-92A2-F8F3-A021-58C994EC0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0390F-0FE8-463A-9C7A-D283085F2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42E7-42C5-E521-AC01-F3C0286C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CA31-3CC8-3731-2441-58D67D88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973A-F044-C0EB-9230-DABA86FF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40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0919-7594-FFF4-76CF-3414BBB7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AB93F-9AD8-0E42-0C2C-5584AF01A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C968D-768D-2A43-DAE0-8C2ED41C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2EFA-4FF9-D176-FB27-83F0DA92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78F01-A6AA-A770-E3FC-6C89AADE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46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F3079-1BE3-4209-F797-148313C5E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05B97-B9BA-3F39-7439-C7A26B1F4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B61E-6468-3DE5-5454-E8B32B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DF25-AF67-63EF-6621-B307E0A6B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66941-380A-6370-F1AF-8CDFA30D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41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23DB-C71A-D6BA-8DF3-75DB3B86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923D-A173-C8B3-DE82-EF8ECD416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>
                <a:solidFill>
                  <a:schemeClr val="bg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  <a:defRPr>
                <a:solidFill>
                  <a:schemeClr val="bg1"/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E721-D505-4A6B-48DA-FD24266D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21415-AE0A-268C-5EBC-4290EC02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73915-D5B1-4ED9-F386-AB825057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2193-09F1-8359-4268-B4A4A679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FBD3D-686C-03B4-A0D5-D2051B5D5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63C07-3BCC-B97B-438F-EEE974F5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C6544-F535-D730-DD84-9C35FC20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C1C0-4027-A3C9-E395-4CB64DB6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2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005E-9F31-8162-3E10-40177F5C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BA4AD-2DED-C57D-6C30-13DE1509E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DD32A-920D-F2AE-B16A-C1F1052EA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B760D-9D16-59D4-60F6-DA6DAE311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B0F56-2785-EFC3-A725-0E3C28BA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23858E-E5FA-E6BA-6189-B102480F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119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0E2A-BE36-9856-7DEF-5F419E87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7F31D-D5B1-C8DB-3F2A-B25C9B968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21868-DCB5-A517-0B2C-D23A72227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BA1C1-6BC1-2DC7-5038-E7A5F822F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E1FE6-8406-1399-0622-59DF86E45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F0B9D6-A43B-93A1-FE50-D1611F28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BC271-7B50-519A-DBFB-34B63A9E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7EFB4-5490-A608-9AF0-13F1C72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18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9095-A3BB-7EE5-05AF-2A89546F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57AF3D-34BF-7DD3-DB82-CC1D6E6F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380D9-671E-40F7-3100-A5FE2CD6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AF014-7EC6-D6CE-BDDC-EDC27E32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29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8BDCD-AEC6-1CAA-A0B2-ECE505949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251E5-C183-ADF4-1F77-A09CBD264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74CBE-1293-583E-C13C-8C17DC76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60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5D54-A7D3-4732-D0FE-F0E87E04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730D-AC85-F502-9E50-28EDB8456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29D36-424F-8BAA-9D53-C448BEE3A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E7BF-492E-F8F5-DF2C-162A890E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30421-A4DB-51FF-CE4F-B3726F9A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CD3EB-3C65-1A38-199F-66A893E9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57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9915-009A-7860-146A-8015FCA4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7F026D-9356-C7D9-DED8-236268FBE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56B9D-0F69-5983-89B5-A91CF3DE3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19098-8BA7-D9A5-9C83-B29B52B5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92C2F-8D76-2DFF-D7F9-A1080E46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48AA6-27E6-A27E-7930-41D1D239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12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000">
              <a:schemeClr val="accent1">
                <a:lumMod val="89000"/>
              </a:schemeClr>
            </a:gs>
            <a:gs pos="26000">
              <a:schemeClr val="accent1">
                <a:lumMod val="75000"/>
              </a:schemeClr>
            </a:gs>
            <a:gs pos="77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8BE16-5A37-F677-C038-8FCCE42EE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D0861-DF6D-D5AF-724D-DD240635A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B46A4-5A0F-CA8F-15A4-499C0A941B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F7DA-F1DE-E954-A75A-50ADB1CBF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0B0CC-F747-02E2-65D2-F1C66AFE6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0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ago.com/academy/how-is-data-intensive-research-changing-science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api/v0.1/immigation_flow_per_country" TargetMode="External"/><Relationship Id="rId2" Type="http://schemas.openxmlformats.org/officeDocument/2006/relationships/hyperlink" Target="file:///F:\github\project3_group4\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ermaclipart.org/clipart/api-gateway-icon-aws/" TargetMode="External"/><Relationship Id="rId13" Type="http://schemas.openxmlformats.org/officeDocument/2006/relationships/image" Target="../media/image8.jpg"/><Relationship Id="rId18" Type="http://schemas.openxmlformats.org/officeDocument/2006/relationships/image" Target="../media/image11.svg"/><Relationship Id="rId26" Type="http://schemas.openxmlformats.org/officeDocument/2006/relationships/hyperlink" Target="https://devopedia.org/numpy" TargetMode="External"/><Relationship Id="rId3" Type="http://schemas.openxmlformats.org/officeDocument/2006/relationships/hyperlink" Target="https://raisch.deviantart.com/art/SQL-Icon-199737593" TargetMode="External"/><Relationship Id="rId21" Type="http://schemas.openxmlformats.org/officeDocument/2006/relationships/image" Target="../media/image13.png"/><Relationship Id="rId7" Type="http://schemas.openxmlformats.org/officeDocument/2006/relationships/image" Target="../media/image5.svg"/><Relationship Id="rId12" Type="http://schemas.openxmlformats.org/officeDocument/2006/relationships/hyperlink" Target="https://www.navigaweb.net/2020/12/come-aprire-file-csv-in-modo-corretto.html" TargetMode="External"/><Relationship Id="rId17" Type="http://schemas.openxmlformats.org/officeDocument/2006/relationships/image" Target="../media/image10.png"/><Relationship Id="rId25" Type="http://schemas.openxmlformats.org/officeDocument/2006/relationships/image" Target="../media/image15.png"/><Relationship Id="rId2" Type="http://schemas.openxmlformats.org/officeDocument/2006/relationships/image" Target="../media/image2.png"/><Relationship Id="rId16" Type="http://schemas.openxmlformats.org/officeDocument/2006/relationships/hyperlink" Target="https://azat.cc/2020/08/09/sqlalchemy.html" TargetMode="External"/><Relationship Id="rId20" Type="http://schemas.openxmlformats.org/officeDocument/2006/relationships/hyperlink" Target="https://pixabay.com/fr/serveur-web-r%C3%A9seau-donn%C3%A9es-567944/" TargetMode="Externa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jpg"/><Relationship Id="rId24" Type="http://schemas.openxmlformats.org/officeDocument/2006/relationships/hyperlink" Target="http://www.spartangwc.org/news.html" TargetMode="External"/><Relationship Id="rId5" Type="http://schemas.openxmlformats.org/officeDocument/2006/relationships/hyperlink" Target="https://www.tasnimnews.com/en/news/2024/01/10/3020976/world-bank-puts-iran-s-economic-growth-in-2023-at-4-2" TargetMode="External"/><Relationship Id="rId15" Type="http://schemas.openxmlformats.org/officeDocument/2006/relationships/image" Target="../media/image9.jpg"/><Relationship Id="rId23" Type="http://schemas.openxmlformats.org/officeDocument/2006/relationships/image" Target="../media/image14.jpeg"/><Relationship Id="rId28" Type="http://schemas.openxmlformats.org/officeDocument/2006/relationships/hyperlink" Target="https://escape2020.github.io/school2021/posts/clase15/" TargetMode="External"/><Relationship Id="rId10" Type="http://schemas.openxmlformats.org/officeDocument/2006/relationships/hyperlink" Target="https://ecampusontario.pressbooks.pub/paie/chapter/about-this-resource/" TargetMode="External"/><Relationship Id="rId19" Type="http://schemas.openxmlformats.org/officeDocument/2006/relationships/image" Target="../media/image12.png"/><Relationship Id="rId4" Type="http://schemas.openxmlformats.org/officeDocument/2006/relationships/image" Target="../media/image3.jpg"/><Relationship Id="rId9" Type="http://schemas.openxmlformats.org/officeDocument/2006/relationships/image" Target="../media/image6.png"/><Relationship Id="rId14" Type="http://schemas.openxmlformats.org/officeDocument/2006/relationships/hyperlink" Target="https://www.wired.it/scienza/ecologia/2017/03/23/panda-colori/" TargetMode="External"/><Relationship Id="rId22" Type="http://schemas.openxmlformats.org/officeDocument/2006/relationships/hyperlink" Target="https://opensource.com/article/20/6/pandas-python" TargetMode="External"/><Relationship Id="rId27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worldbank.org/v2/country/XXX/indicator/XX.XXX.XXX.XX?date=XXXX:XXXX&amp;format=json" TargetMode="External"/><Relationship Id="rId2" Type="http://schemas.openxmlformats.org/officeDocument/2006/relationships/hyperlink" Target="https://www.ircc.canada.ca/opendata-donneesouvertes/data/ODP-PR-Citz.cs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worldbank.org/v2/country?format=json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7C06D-FC35-FA10-59BC-BB37A0638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1672" y="1122363"/>
            <a:ext cx="5366327" cy="2387600"/>
          </a:xfrm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ROJECT 3</a:t>
            </a:r>
            <a:b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Group4</a:t>
            </a:r>
            <a:br>
              <a:rPr lang="fr-F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852EC-C15E-7363-3A5D-7D9894CB5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0836" y="3429000"/>
            <a:ext cx="7001164" cy="1655762"/>
          </a:xfrm>
        </p:spPr>
        <p:txBody>
          <a:bodyPr>
            <a:normAutofit fontScale="92500"/>
          </a:bodyPr>
          <a:lstStyle/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countries' macroeconomic indicators affect Immigration to Canada</a:t>
            </a:r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4027054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13AC7-7EC1-305B-C0BB-BF624B0A1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51B1-5467-A860-1F8C-F6B79840A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1B04B-B22A-1D73-26F9-4D8B43D6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/>
          </a:bodyPr>
          <a:lstStyle/>
          <a:p>
            <a:r>
              <a:rPr lang="en-US" dirty="0"/>
              <a:t>The data can be used to generate several visualizations</a:t>
            </a:r>
          </a:p>
          <a:p>
            <a:pPr lvl="1"/>
            <a:r>
              <a:rPr lang="en-US" dirty="0"/>
              <a:t>Available as </a:t>
            </a:r>
            <a:r>
              <a:rPr lang="en-US" dirty="0" err="1"/>
              <a:t>png</a:t>
            </a:r>
            <a:r>
              <a:rPr lang="en-US" dirty="0"/>
              <a:t>, gif, files via </a:t>
            </a:r>
            <a:r>
              <a:rPr lang="en-US" dirty="0" err="1"/>
              <a:t>pandas.plot</a:t>
            </a:r>
            <a:endParaRPr lang="en-US" dirty="0"/>
          </a:p>
          <a:p>
            <a:pPr lvl="1"/>
            <a:r>
              <a:rPr lang="en-US" dirty="0"/>
              <a:t>Available as HTML files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47326-AB55-E96D-E64B-73CB8BC0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6" name="Picture 5" descr="A graph of immigration by country&#10;&#10;Description automatically generated">
            <a:extLst>
              <a:ext uri="{FF2B5EF4-FFF2-40B4-BE49-F238E27FC236}">
                <a16:creationId xmlns:a16="http://schemas.microsoft.com/office/drawing/2014/main" id="{C50E76B7-BC38-2EB6-F6BF-62D308E9D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27" y="3146962"/>
            <a:ext cx="5331825" cy="3345913"/>
          </a:xfrm>
          <a:prstGeom prst="rect">
            <a:avLst/>
          </a:prstGeom>
        </p:spPr>
      </p:pic>
      <p:pic>
        <p:nvPicPr>
          <p:cNvPr id="8" name="Picture 7" descr="A graph of a number of blue bars&#10;&#10;Description automatically generated">
            <a:extLst>
              <a:ext uri="{FF2B5EF4-FFF2-40B4-BE49-F238E27FC236}">
                <a16:creationId xmlns:a16="http://schemas.microsoft.com/office/drawing/2014/main" id="{36ECDC0E-D324-F184-FE4D-F430FAC53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2" y="3211390"/>
            <a:ext cx="5550028" cy="328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70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14B67-79AE-01BE-2F7C-BF12D4A54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AF6D-2F53-393A-FB9B-380D21FC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32C2-87DB-46FF-CB9D-6EA4D7A16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83608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Create a race </a:t>
            </a:r>
            <a:r>
              <a:rPr lang="en-US" dirty="0" err="1"/>
              <a:t>bar_chart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Library : </a:t>
            </a:r>
            <a:r>
              <a:rPr lang="en-US" dirty="0" err="1"/>
              <a:t>bar_chart_race</a:t>
            </a:r>
            <a:r>
              <a:rPr lang="en-US" dirty="0"/>
              <a:t> (pip install </a:t>
            </a:r>
            <a:r>
              <a:rPr lang="en-US" dirty="0" err="1"/>
              <a:t>bar_chart_race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Source : https://github.com/dexplo/bar_chart_race</a:t>
            </a:r>
          </a:p>
          <a:p>
            <a:pPr lvl="1"/>
            <a:r>
              <a:rPr lang="en-US" dirty="0"/>
              <a:t>documentation : https://www.dexplo.org/bar_chart_race/tutorial/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056EC-717F-8BBF-2D8D-76D2AEA9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10" name="Picture 9" descr="A graph showing the number of immigration&#10;&#10;Description automatically generated">
            <a:extLst>
              <a:ext uri="{FF2B5EF4-FFF2-40B4-BE49-F238E27FC236}">
                <a16:creationId xmlns:a16="http://schemas.microsoft.com/office/drawing/2014/main" id="{866E3078-C721-C565-6445-A017DDAA5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555750"/>
            <a:ext cx="6364224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535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5AB16-89BD-83D7-9D2D-46298FFD7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E33-ADFE-BAB4-3DAC-4A9E2530D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D9E5-2E90-05A2-05FE-D64D7B2A1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hlinkClick r:id="rId2"/>
              </a:rPr>
              <a:t>Leaflet immigration by country</a:t>
            </a:r>
            <a:endParaRPr lang="fr-FR" dirty="0"/>
          </a:p>
          <a:p>
            <a:pPr marL="0" indent="0">
              <a:buNone/>
            </a:pPr>
            <a:r>
              <a:rPr lang="fr-FR" sz="2000" dirty="0"/>
              <a:t>Source route  : </a:t>
            </a:r>
            <a:r>
              <a:rPr lang="fr-FR" sz="2000" dirty="0">
                <a:hlinkClick r:id="rId3"/>
              </a:rPr>
              <a:t>http://127.0.0.1:5000/api/v0.1/immigation_flow_per_country</a:t>
            </a:r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46254-62D0-D3FB-16EC-F6F93CD23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12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573F55-9B1E-6195-935A-8C4C3DD56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04817"/>
            <a:ext cx="6803753" cy="35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4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A110-02F0-5F9B-21C7-E6535E3B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OBJECTIVE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AD24-B485-BE2E-4877-294FA36B3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a country’s macroeconomic indicators affects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visualize and explore different country macroeconomic indicators and assess whether or not it is a good indicator for immigration to Canada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identify trends and correlations between economic strength (measured by different indicators) and immigration flows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present insights visually and dynamically for better interpretation and decision-making.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692B5-DDEC-7C61-8DCE-BFB67920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98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F879AC3-D4CE-493C-ADC7-06205677F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8" name="Picture 17" descr="A logo on a black background&#10;&#10;Description automatically generated">
            <a:extLst>
              <a:ext uri="{FF2B5EF4-FFF2-40B4-BE49-F238E27FC236}">
                <a16:creationId xmlns:a16="http://schemas.microsoft.com/office/drawing/2014/main" id="{FB1EE4A2-6F9F-84E4-3AEA-C72F231966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039497" y="3169219"/>
            <a:ext cx="644550" cy="704859"/>
          </a:xfrm>
          <a:prstGeom prst="rect">
            <a:avLst/>
          </a:prstGeom>
        </p:spPr>
      </p:pic>
      <p:pic>
        <p:nvPicPr>
          <p:cNvPr id="31" name="Picture 30" descr="A close-up of a building&#10;&#10;Description automatically generated">
            <a:extLst>
              <a:ext uri="{FF2B5EF4-FFF2-40B4-BE49-F238E27FC236}">
                <a16:creationId xmlns:a16="http://schemas.microsoft.com/office/drawing/2014/main" id="{C86A3F34-4F90-EA80-F137-DD8B7CC553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69239" y="715842"/>
            <a:ext cx="1378344" cy="959672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4F077F5A-5FED-896D-FE7F-EBE27A7B2668}"/>
              </a:ext>
            </a:extLst>
          </p:cNvPr>
          <p:cNvGrpSpPr/>
          <p:nvPr/>
        </p:nvGrpSpPr>
        <p:grpSpPr>
          <a:xfrm>
            <a:off x="2183821" y="4291978"/>
            <a:ext cx="593992" cy="927890"/>
            <a:chOff x="2346718" y="4296365"/>
            <a:chExt cx="593992" cy="927890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907A8DBA-918F-B09B-7BC0-7D695DA9223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2346718" y="4600368"/>
              <a:ext cx="516877" cy="623887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A7EE17D-3BB0-0935-06A6-B2B24A49F5B2}"/>
                </a:ext>
              </a:extLst>
            </p:cNvPr>
            <p:cNvSpPr txBox="1"/>
            <p:nvPr/>
          </p:nvSpPr>
          <p:spPr>
            <a:xfrm>
              <a:off x="2378502" y="4296365"/>
              <a:ext cx="56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</a:rPr>
                <a:t>API</a:t>
              </a:r>
              <a:endParaRPr lang="fr-FR" dirty="0">
                <a:solidFill>
                  <a:srgbClr val="FFC000"/>
                </a:solidFill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299A995-8636-D7F5-8394-A23C1015B772}"/>
              </a:ext>
            </a:extLst>
          </p:cNvPr>
          <p:cNvGrpSpPr/>
          <p:nvPr/>
        </p:nvGrpSpPr>
        <p:grpSpPr>
          <a:xfrm>
            <a:off x="3434219" y="553469"/>
            <a:ext cx="593992" cy="927890"/>
            <a:chOff x="2346718" y="4296365"/>
            <a:chExt cx="593992" cy="927890"/>
          </a:xfrm>
        </p:grpSpPr>
        <p:pic>
          <p:nvPicPr>
            <p:cNvPr id="37" name="Graphic 36">
              <a:extLst>
                <a:ext uri="{FF2B5EF4-FFF2-40B4-BE49-F238E27FC236}">
                  <a16:creationId xmlns:a16="http://schemas.microsoft.com/office/drawing/2014/main" id="{5DBD6C36-3798-AF71-8BED-762423A6C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  <a:ext uri="{837473B0-CC2E-450A-ABE3-18F120FF3D39}">
                  <a1611:picAttrSrcUrl xmlns:a1611="http://schemas.microsoft.com/office/drawing/2016/11/main" r:id="rId8"/>
                </a:ext>
              </a:extLst>
            </a:blip>
            <a:stretch>
              <a:fillRect/>
            </a:stretch>
          </p:blipFill>
          <p:spPr>
            <a:xfrm>
              <a:off x="2346718" y="4600368"/>
              <a:ext cx="516877" cy="623887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43C3D4F-0F0F-48C3-B190-5FCA111EEED7}"/>
                </a:ext>
              </a:extLst>
            </p:cNvPr>
            <p:cNvSpPr txBox="1"/>
            <p:nvPr/>
          </p:nvSpPr>
          <p:spPr>
            <a:xfrm>
              <a:off x="2378502" y="4296365"/>
              <a:ext cx="5622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</a:rPr>
                <a:t>API</a:t>
              </a:r>
              <a:endParaRPr lang="fr-FR" dirty="0">
                <a:solidFill>
                  <a:srgbClr val="FFC000"/>
                </a:solidFill>
              </a:endParaRP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C11C5DB4-EC8F-3C7F-1317-029D98D1DA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440237" y="2048515"/>
            <a:ext cx="2219369" cy="253642"/>
          </a:xfrm>
          <a:prstGeom prst="rect">
            <a:avLst/>
          </a:prstGeom>
        </p:spPr>
      </p:pic>
      <p:pic>
        <p:nvPicPr>
          <p:cNvPr id="43" name="Picture 42" descr="A close-up of a logo&#10;&#10;Description automatically generated">
            <a:extLst>
              <a:ext uri="{FF2B5EF4-FFF2-40B4-BE49-F238E27FC236}">
                <a16:creationId xmlns:a16="http://schemas.microsoft.com/office/drawing/2014/main" id="{880859CF-287C-0E27-C7EB-4E89D59C1E4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tretch>
            <a:fillRect/>
          </a:stretch>
        </p:blipFill>
        <p:spPr>
          <a:xfrm>
            <a:off x="3383972" y="1937007"/>
            <a:ext cx="609599" cy="419099"/>
          </a:xfrm>
          <a:prstGeom prst="rect">
            <a:avLst/>
          </a:prstGeom>
        </p:spPr>
      </p:pic>
      <p:grpSp>
        <p:nvGrpSpPr>
          <p:cNvPr id="55" name="Group 54">
            <a:extLst>
              <a:ext uri="{FF2B5EF4-FFF2-40B4-BE49-F238E27FC236}">
                <a16:creationId xmlns:a16="http://schemas.microsoft.com/office/drawing/2014/main" id="{6A889105-FD28-345D-9309-CB5B4DAFB015}"/>
              </a:ext>
            </a:extLst>
          </p:cNvPr>
          <p:cNvGrpSpPr/>
          <p:nvPr/>
        </p:nvGrpSpPr>
        <p:grpSpPr>
          <a:xfrm>
            <a:off x="5114738" y="882920"/>
            <a:ext cx="932492" cy="874890"/>
            <a:chOff x="5510710" y="539496"/>
            <a:chExt cx="1027398" cy="1054907"/>
          </a:xfrm>
        </p:grpSpPr>
        <p:pic>
          <p:nvPicPr>
            <p:cNvPr id="49" name="Picture 48" descr="A panda eating leaves from a tree&#10;&#10;Description automatically generated">
              <a:extLst>
                <a:ext uri="{FF2B5EF4-FFF2-40B4-BE49-F238E27FC236}">
                  <a16:creationId xmlns:a16="http://schemas.microsoft.com/office/drawing/2014/main" id="{E53EDC45-F559-BA43-2845-C2E6A85B6E4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4"/>
                </a:ext>
              </a:extLst>
            </a:blip>
            <a:stretch>
              <a:fillRect/>
            </a:stretch>
          </p:blipFill>
          <p:spPr>
            <a:xfrm>
              <a:off x="5530128" y="840780"/>
              <a:ext cx="1007980" cy="753623"/>
            </a:xfrm>
            <a:prstGeom prst="rect">
              <a:avLst/>
            </a:prstGeom>
          </p:spPr>
        </p:pic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CA165AB-C17D-0C36-62BD-4DDDE306C6FC}"/>
                </a:ext>
              </a:extLst>
            </p:cNvPr>
            <p:cNvSpPr txBox="1"/>
            <p:nvPr/>
          </p:nvSpPr>
          <p:spPr>
            <a:xfrm>
              <a:off x="5510710" y="539496"/>
              <a:ext cx="1008962" cy="3711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ETL</a:t>
              </a:r>
              <a:endParaRPr lang="fr-FR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8BB96BE-538D-FC69-FC30-BF2EFEC5FEB5}"/>
              </a:ext>
            </a:extLst>
          </p:cNvPr>
          <p:cNvGrpSpPr/>
          <p:nvPr/>
        </p:nvGrpSpPr>
        <p:grpSpPr>
          <a:xfrm>
            <a:off x="6949915" y="1037728"/>
            <a:ext cx="1002518" cy="832657"/>
            <a:chOff x="7333963" y="520669"/>
            <a:chExt cx="1002518" cy="832657"/>
          </a:xfrm>
        </p:grpSpPr>
        <p:pic>
          <p:nvPicPr>
            <p:cNvPr id="56" name="Picture 55" descr="A close-up of a logo&#10;&#10;Description automatically generated">
              <a:extLst>
                <a:ext uri="{FF2B5EF4-FFF2-40B4-BE49-F238E27FC236}">
                  <a16:creationId xmlns:a16="http://schemas.microsoft.com/office/drawing/2014/main" id="{F8FAAE45-D3C2-B636-4109-CA62BC5E7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>
              <a:off x="7574482" y="520669"/>
              <a:ext cx="609599" cy="419099"/>
            </a:xfrm>
            <a:prstGeom prst="rect">
              <a:avLst/>
            </a:prstGeom>
          </p:spPr>
        </p:pic>
        <p:pic>
          <p:nvPicPr>
            <p:cNvPr id="57" name="Picture 56" descr="A close-up of a logo&#10;&#10;Description automatically generated">
              <a:extLst>
                <a:ext uri="{FF2B5EF4-FFF2-40B4-BE49-F238E27FC236}">
                  <a16:creationId xmlns:a16="http://schemas.microsoft.com/office/drawing/2014/main" id="{0CD22BF0-73A6-B214-C0CD-AC6AFC2FBDB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>
              <a:off x="7726882" y="673069"/>
              <a:ext cx="609599" cy="419099"/>
            </a:xfrm>
            <a:prstGeom prst="rect">
              <a:avLst/>
            </a:prstGeom>
          </p:spPr>
        </p:pic>
        <p:pic>
          <p:nvPicPr>
            <p:cNvPr id="59" name="Picture 58" descr="A close-up of a logo&#10;&#10;Description automatically generated">
              <a:extLst>
                <a:ext uri="{FF2B5EF4-FFF2-40B4-BE49-F238E27FC236}">
                  <a16:creationId xmlns:a16="http://schemas.microsoft.com/office/drawing/2014/main" id="{D68863BE-6F2E-D12F-40F5-7E6A1E9434D7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>
              <a:off x="7333963" y="776285"/>
              <a:ext cx="609599" cy="419099"/>
            </a:xfrm>
            <a:prstGeom prst="rect">
              <a:avLst/>
            </a:prstGeom>
          </p:spPr>
        </p:pic>
        <p:pic>
          <p:nvPicPr>
            <p:cNvPr id="60" name="Picture 59" descr="A close-up of a logo&#10;&#10;Description automatically generated">
              <a:extLst>
                <a:ext uri="{FF2B5EF4-FFF2-40B4-BE49-F238E27FC236}">
                  <a16:creationId xmlns:a16="http://schemas.microsoft.com/office/drawing/2014/main" id="{6921DDDF-FF02-3297-0284-BA37159440F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12"/>
                </a:ext>
              </a:extLst>
            </a:blip>
            <a:stretch>
              <a:fillRect/>
            </a:stretch>
          </p:blipFill>
          <p:spPr>
            <a:xfrm>
              <a:off x="7574481" y="934227"/>
              <a:ext cx="609599" cy="419099"/>
            </a:xfrm>
            <a:prstGeom prst="rect">
              <a:avLst/>
            </a:prstGeom>
          </p:spPr>
        </p:pic>
      </p:grp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D78C36A9-F36E-50FA-FBEC-92131FC88DCB}"/>
              </a:ext>
            </a:extLst>
          </p:cNvPr>
          <p:cNvSpPr/>
          <p:nvPr/>
        </p:nvSpPr>
        <p:spPr>
          <a:xfrm>
            <a:off x="347472" y="553469"/>
            <a:ext cx="3862946" cy="1152706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630CE245-DAA1-7F73-69FE-E18A66FDFB42}"/>
              </a:ext>
            </a:extLst>
          </p:cNvPr>
          <p:cNvSpPr/>
          <p:nvPr/>
        </p:nvSpPr>
        <p:spPr>
          <a:xfrm>
            <a:off x="347472" y="1821974"/>
            <a:ext cx="3862946" cy="57166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FE2E4D92-3C60-4EE5-E2D9-798FE8254D5D}"/>
              </a:ext>
            </a:extLst>
          </p:cNvPr>
          <p:cNvSpPr/>
          <p:nvPr/>
        </p:nvSpPr>
        <p:spPr>
          <a:xfrm>
            <a:off x="192024" y="370561"/>
            <a:ext cx="4170794" cy="216555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E1FD2C20-E4DD-00BA-F912-BE1A788DE2A1}"/>
              </a:ext>
            </a:extLst>
          </p:cNvPr>
          <p:cNvSpPr/>
          <p:nvPr/>
        </p:nvSpPr>
        <p:spPr>
          <a:xfrm>
            <a:off x="6740457" y="876357"/>
            <a:ext cx="1363721" cy="1123702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8CE3E8EC-F24A-85B9-8AF0-7ECEA7C7EB3A}"/>
              </a:ext>
            </a:extLst>
          </p:cNvPr>
          <p:cNvSpPr/>
          <p:nvPr/>
        </p:nvSpPr>
        <p:spPr>
          <a:xfrm>
            <a:off x="6840148" y="3055915"/>
            <a:ext cx="1164337" cy="84883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B59421E8-7D23-AF8A-84E9-B3348448DCA1}"/>
              </a:ext>
            </a:extLst>
          </p:cNvPr>
          <p:cNvCxnSpPr>
            <a:stCxn id="70" idx="3"/>
            <a:endCxn id="49" idx="1"/>
          </p:cNvCxnSpPr>
          <p:nvPr/>
        </p:nvCxnSpPr>
        <p:spPr>
          <a:xfrm flipV="1">
            <a:off x="4362818" y="1445301"/>
            <a:ext cx="769544" cy="80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BEDD87B-A804-9AC4-8BAC-2BB1D669E210}"/>
              </a:ext>
            </a:extLst>
          </p:cNvPr>
          <p:cNvCxnSpPr>
            <a:cxnSpLocks/>
            <a:stCxn id="49" idx="3"/>
            <a:endCxn id="71" idx="1"/>
          </p:cNvCxnSpPr>
          <p:nvPr/>
        </p:nvCxnSpPr>
        <p:spPr>
          <a:xfrm flipV="1">
            <a:off x="6047230" y="1438208"/>
            <a:ext cx="693227" cy="70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9B6E6C92-116C-E68A-B239-C359C3E0D37E}"/>
              </a:ext>
            </a:extLst>
          </p:cNvPr>
          <p:cNvCxnSpPr>
            <a:cxnSpLocks/>
            <a:stCxn id="71" idx="2"/>
            <a:endCxn id="89" idx="0"/>
          </p:cNvCxnSpPr>
          <p:nvPr/>
        </p:nvCxnSpPr>
        <p:spPr>
          <a:xfrm flipH="1">
            <a:off x="7422316" y="2000059"/>
            <a:ext cx="2" cy="24019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683FE913-EF12-43AB-B832-099C585C4FF9}"/>
              </a:ext>
            </a:extLst>
          </p:cNvPr>
          <p:cNvCxnSpPr>
            <a:cxnSpLocks/>
            <a:stCxn id="89" idx="2"/>
            <a:endCxn id="72" idx="0"/>
          </p:cNvCxnSpPr>
          <p:nvPr/>
        </p:nvCxnSpPr>
        <p:spPr>
          <a:xfrm>
            <a:off x="7422316" y="2705991"/>
            <a:ext cx="1" cy="3499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9" name="Picture 88" descr="A red and black text&#10;&#10;Description automatically generated">
            <a:extLst>
              <a:ext uri="{FF2B5EF4-FFF2-40B4-BE49-F238E27FC236}">
                <a16:creationId xmlns:a16="http://schemas.microsoft.com/office/drawing/2014/main" id="{916BCE8E-B4D3-642A-C4B0-BFDB30E9778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840148" y="2240257"/>
            <a:ext cx="1164336" cy="465734"/>
          </a:xfrm>
          <a:prstGeom prst="rect">
            <a:avLst/>
          </a:prstGeom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71891760-AE66-581C-99B9-64C36CC090B1}"/>
              </a:ext>
            </a:extLst>
          </p:cNvPr>
          <p:cNvGrpSpPr/>
          <p:nvPr/>
        </p:nvGrpSpPr>
        <p:grpSpPr>
          <a:xfrm>
            <a:off x="903460" y="4484942"/>
            <a:ext cx="535931" cy="743824"/>
            <a:chOff x="1016436" y="4389223"/>
            <a:chExt cx="535931" cy="743824"/>
          </a:xfrm>
        </p:grpSpPr>
        <p:pic>
          <p:nvPicPr>
            <p:cNvPr id="4" name="Graphic 3" descr="Ui Ux outline">
              <a:extLst>
                <a:ext uri="{FF2B5EF4-FFF2-40B4-BE49-F238E27FC236}">
                  <a16:creationId xmlns:a16="http://schemas.microsoft.com/office/drawing/2014/main" id="{41E633C7-3D05-D87F-D426-164EAD04DE8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1016436" y="4639816"/>
              <a:ext cx="493231" cy="493231"/>
            </a:xfrm>
            <a:prstGeom prst="rect">
              <a:avLst/>
            </a:prstGeom>
          </p:spPr>
        </p:pic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2F9CEC53-98DC-5562-A7FE-A1A559A30FD2}"/>
                </a:ext>
              </a:extLst>
            </p:cNvPr>
            <p:cNvSpPr txBox="1"/>
            <p:nvPr/>
          </p:nvSpPr>
          <p:spPr>
            <a:xfrm>
              <a:off x="1034452" y="4389223"/>
              <a:ext cx="5179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User interface</a:t>
              </a:r>
              <a:endParaRPr lang="fr-FR" sz="600" dirty="0"/>
            </a:p>
          </p:txBody>
        </p:sp>
      </p:grp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C1544565-736B-10E5-A2EF-B387AB75FE6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497773" y="4893465"/>
            <a:ext cx="686048" cy="144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2DC3FE79-9FC9-070B-0B85-DE611ADE494F}"/>
              </a:ext>
            </a:extLst>
          </p:cNvPr>
          <p:cNvCxnSpPr>
            <a:cxnSpLocks/>
            <a:endCxn id="74" idx="1"/>
          </p:cNvCxnSpPr>
          <p:nvPr/>
        </p:nvCxnSpPr>
        <p:spPr>
          <a:xfrm flipV="1">
            <a:off x="2777813" y="4865596"/>
            <a:ext cx="607818" cy="96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B0E28A53-43E4-ECF0-BCED-19BAEBC15E3E}"/>
              </a:ext>
            </a:extLst>
          </p:cNvPr>
          <p:cNvGrpSpPr/>
          <p:nvPr/>
        </p:nvGrpSpPr>
        <p:grpSpPr>
          <a:xfrm>
            <a:off x="3343307" y="4075665"/>
            <a:ext cx="1448368" cy="1351782"/>
            <a:chOff x="3343307" y="4075665"/>
            <a:chExt cx="1448368" cy="135178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6AE359B3-5B19-18EA-C4FD-4E8DEBBAB58C}"/>
                </a:ext>
              </a:extLst>
            </p:cNvPr>
            <p:cNvGrpSpPr/>
            <p:nvPr/>
          </p:nvGrpSpPr>
          <p:grpSpPr>
            <a:xfrm>
              <a:off x="3595528" y="4430267"/>
              <a:ext cx="1014940" cy="864078"/>
              <a:chOff x="4884832" y="3086099"/>
              <a:chExt cx="1014940" cy="864078"/>
            </a:xfrm>
          </p:grpSpPr>
          <p:pic>
            <p:nvPicPr>
              <p:cNvPr id="8" name="Picture 7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9864DC88-7927-4EBD-0602-B55D85410D5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4884832" y="3226278"/>
                <a:ext cx="355070" cy="419099"/>
              </a:xfrm>
              <a:prstGeom prst="rect">
                <a:avLst/>
              </a:prstGeom>
            </p:spPr>
          </p:pic>
          <p:pic>
            <p:nvPicPr>
              <p:cNvPr id="10" name="Picture 9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491A9CF7-2B34-DF08-08C1-3447988E84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5037232" y="3378678"/>
                <a:ext cx="355070" cy="419099"/>
              </a:xfrm>
              <a:prstGeom prst="rect">
                <a:avLst/>
              </a:prstGeom>
            </p:spPr>
          </p:pic>
          <p:pic>
            <p:nvPicPr>
              <p:cNvPr id="12" name="Picture 11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50AED9B7-A222-F03F-527D-20D23C5D480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5189632" y="3531078"/>
                <a:ext cx="355070" cy="419099"/>
              </a:xfrm>
              <a:prstGeom prst="rect">
                <a:avLst/>
              </a:prstGeom>
            </p:spPr>
          </p:pic>
          <p:pic>
            <p:nvPicPr>
              <p:cNvPr id="14" name="Picture 13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18836702-8786-9D66-978A-DDFA72FC1D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5144652" y="3086099"/>
                <a:ext cx="355070" cy="419099"/>
              </a:xfrm>
              <a:prstGeom prst="rect">
                <a:avLst/>
              </a:prstGeom>
            </p:spPr>
          </p:pic>
          <p:pic>
            <p:nvPicPr>
              <p:cNvPr id="15" name="Picture 14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2CE07498-13F3-9BFD-0718-C013B92828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5392302" y="3264379"/>
                <a:ext cx="355070" cy="419099"/>
              </a:xfrm>
              <a:prstGeom prst="rect">
                <a:avLst/>
              </a:prstGeom>
            </p:spPr>
          </p:pic>
          <p:pic>
            <p:nvPicPr>
              <p:cNvPr id="16" name="Picture 15" descr="A computer tower with a round object&#10;&#10;Description automatically generated">
                <a:extLst>
                  <a:ext uri="{FF2B5EF4-FFF2-40B4-BE49-F238E27FC236}">
                    <a16:creationId xmlns:a16="http://schemas.microsoft.com/office/drawing/2014/main" id="{597003F1-419D-6CE9-9E3C-B4B5A6335EF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  <a:ext uri="{837473B0-CC2E-450A-ABE3-18F120FF3D39}">
                    <a1611:picAttrSrcUrl xmlns:a1611="http://schemas.microsoft.com/office/drawing/2016/11/main" r:id="rId20"/>
                  </a:ext>
                </a:extLst>
              </a:blip>
              <a:stretch>
                <a:fillRect/>
              </a:stretch>
            </p:blipFill>
            <p:spPr>
              <a:xfrm flipH="1">
                <a:off x="5544702" y="3416779"/>
                <a:ext cx="355070" cy="419099"/>
              </a:xfrm>
              <a:prstGeom prst="rect">
                <a:avLst/>
              </a:prstGeom>
            </p:spPr>
          </p:pic>
        </p:grp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81BD04BD-EC96-2E95-21AC-85BA67440B80}"/>
                </a:ext>
              </a:extLst>
            </p:cNvPr>
            <p:cNvSpPr/>
            <p:nvPr/>
          </p:nvSpPr>
          <p:spPr>
            <a:xfrm>
              <a:off x="3385631" y="4303745"/>
              <a:ext cx="1363721" cy="112370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C765B968-040C-716F-A457-712B0E6AAF9D}"/>
                </a:ext>
              </a:extLst>
            </p:cNvPr>
            <p:cNvSpPr txBox="1"/>
            <p:nvPr/>
          </p:nvSpPr>
          <p:spPr>
            <a:xfrm>
              <a:off x="3343307" y="4075665"/>
              <a:ext cx="144836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Application services x6</a:t>
              </a:r>
              <a:endParaRPr lang="fr-FR" sz="1000" dirty="0"/>
            </a:p>
          </p:txBody>
        </p:sp>
      </p:grpSp>
      <p:cxnSp>
        <p:nvCxnSpPr>
          <p:cNvPr id="112" name="Connector: Curved 111">
            <a:extLst>
              <a:ext uri="{FF2B5EF4-FFF2-40B4-BE49-F238E27FC236}">
                <a16:creationId xmlns:a16="http://schemas.microsoft.com/office/drawing/2014/main" id="{E627B77E-3335-49DC-083B-5E479AB2F240}"/>
              </a:ext>
            </a:extLst>
          </p:cNvPr>
          <p:cNvCxnSpPr>
            <a:stCxn id="74" idx="3"/>
            <a:endCxn id="72" idx="1"/>
          </p:cNvCxnSpPr>
          <p:nvPr/>
        </p:nvCxnSpPr>
        <p:spPr>
          <a:xfrm flipV="1">
            <a:off x="4749352" y="3480331"/>
            <a:ext cx="2090796" cy="1385265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3" name="Connector: Curved 112">
            <a:extLst>
              <a:ext uri="{FF2B5EF4-FFF2-40B4-BE49-F238E27FC236}">
                <a16:creationId xmlns:a16="http://schemas.microsoft.com/office/drawing/2014/main" id="{78BE3CB5-11B1-5166-3D80-27739F482CB1}"/>
              </a:ext>
            </a:extLst>
          </p:cNvPr>
          <p:cNvCxnSpPr>
            <a:cxnSpLocks/>
            <a:stCxn id="74" idx="3"/>
            <a:endCxn id="73" idx="1"/>
          </p:cNvCxnSpPr>
          <p:nvPr/>
        </p:nvCxnSpPr>
        <p:spPr>
          <a:xfrm>
            <a:off x="4749352" y="4865596"/>
            <a:ext cx="2052016" cy="109058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6A73C45F-1359-0462-0760-08E263769898}"/>
              </a:ext>
            </a:extLst>
          </p:cNvPr>
          <p:cNvGrpSpPr/>
          <p:nvPr/>
        </p:nvGrpSpPr>
        <p:grpSpPr>
          <a:xfrm>
            <a:off x="6754549" y="4933949"/>
            <a:ext cx="1575634" cy="1613605"/>
            <a:chOff x="6754549" y="4933949"/>
            <a:chExt cx="1575634" cy="1613605"/>
          </a:xfrm>
        </p:grpSpPr>
        <p:pic>
          <p:nvPicPr>
            <p:cNvPr id="52" name="Picture 51" descr="A panda and baby panda&#10;&#10;Description automatically generated">
              <a:extLst>
                <a:ext uri="{FF2B5EF4-FFF2-40B4-BE49-F238E27FC236}">
                  <a16:creationId xmlns:a16="http://schemas.microsoft.com/office/drawing/2014/main" id="{9F725C61-061F-13AC-B85A-9D524643E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2"/>
                </a:ext>
              </a:extLst>
            </a:blip>
            <a:stretch>
              <a:fillRect/>
            </a:stretch>
          </p:blipFill>
          <p:spPr>
            <a:xfrm>
              <a:off x="7616535" y="5999769"/>
              <a:ext cx="399622" cy="224403"/>
            </a:xfrm>
            <a:prstGeom prst="rect">
              <a:avLst/>
            </a:prstGeom>
          </p:spPr>
        </p:pic>
        <p:pic>
          <p:nvPicPr>
            <p:cNvPr id="66" name="Picture 65" descr="A group of logos with letters and numbers&#10;&#10;Description automatically generated">
              <a:extLst>
                <a:ext uri="{FF2B5EF4-FFF2-40B4-BE49-F238E27FC236}">
                  <a16:creationId xmlns:a16="http://schemas.microsoft.com/office/drawing/2014/main" id="{998C5789-BA00-562D-10CA-40E4ADCF4E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4"/>
                </a:ext>
              </a:extLst>
            </a:blip>
            <a:stretch>
              <a:fillRect/>
            </a:stretch>
          </p:blipFill>
          <p:spPr>
            <a:xfrm>
              <a:off x="6851677" y="5436966"/>
              <a:ext cx="964669" cy="535090"/>
            </a:xfrm>
            <a:prstGeom prst="rect">
              <a:avLst/>
            </a:prstGeom>
          </p:spPr>
        </p:pic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44992281-C143-FEBD-3A58-C41FD4504377}"/>
                </a:ext>
              </a:extLst>
            </p:cNvPr>
            <p:cNvSpPr/>
            <p:nvPr/>
          </p:nvSpPr>
          <p:spPr>
            <a:xfrm>
              <a:off x="6801368" y="5364811"/>
              <a:ext cx="1528815" cy="1182743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48A4CD1E-2D07-E33E-CA38-755C99AFB124}"/>
                </a:ext>
              </a:extLst>
            </p:cNvPr>
            <p:cNvSpPr txBox="1"/>
            <p:nvPr/>
          </p:nvSpPr>
          <p:spPr>
            <a:xfrm>
              <a:off x="6754549" y="4933949"/>
              <a:ext cx="157563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/>
                <a:t>Analysis &amp; visualizations</a:t>
              </a:r>
              <a:endParaRPr lang="fr-FR" sz="1200" b="1" dirty="0"/>
            </a:p>
          </p:txBody>
        </p:sp>
        <p:pic>
          <p:nvPicPr>
            <p:cNvPr id="119" name="Picture 118" descr="A logo with blue letters&#10;&#10;Description automatically generated">
              <a:extLst>
                <a:ext uri="{FF2B5EF4-FFF2-40B4-BE49-F238E27FC236}">
                  <a16:creationId xmlns:a16="http://schemas.microsoft.com/office/drawing/2014/main" id="{F7BBDA66-E550-04AE-2A15-94F2661DB8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5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6"/>
                </a:ext>
              </a:extLst>
            </a:blip>
            <a:stretch>
              <a:fillRect/>
            </a:stretch>
          </p:blipFill>
          <p:spPr>
            <a:xfrm>
              <a:off x="6874520" y="5987380"/>
              <a:ext cx="586395" cy="232725"/>
            </a:xfrm>
            <a:prstGeom prst="rect">
              <a:avLst/>
            </a:prstGeom>
          </p:spPr>
        </p:pic>
        <p:pic>
          <p:nvPicPr>
            <p:cNvPr id="122" name="Picture 121" descr="A blue and black logo&#10;&#10;Description automatically generated">
              <a:extLst>
                <a:ext uri="{FF2B5EF4-FFF2-40B4-BE49-F238E27FC236}">
                  <a16:creationId xmlns:a16="http://schemas.microsoft.com/office/drawing/2014/main" id="{48F37D35-6BA1-1E92-E2DC-3BEC5D4618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7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28"/>
                </a:ext>
              </a:extLst>
            </a:blip>
            <a:stretch>
              <a:fillRect/>
            </a:stretch>
          </p:blipFill>
          <p:spPr>
            <a:xfrm>
              <a:off x="7190433" y="6269939"/>
              <a:ext cx="527097" cy="2094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1369528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A5456-D8A4-C000-EA60-BA8A6C6C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DATA COLLECTION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1BC40-1C4B-2111-6E96-0F3E8A2CF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Immigration data : </a:t>
            </a:r>
          </a:p>
          <a:p>
            <a:pPr marL="0" indent="0">
              <a:buNone/>
            </a:pPr>
            <a:r>
              <a:rPr lang="en-US" dirty="0"/>
              <a:t> source : Immigration, refugees and citizenship of Canada</a:t>
            </a:r>
          </a:p>
          <a:p>
            <a:pPr marL="0" indent="0">
              <a:buNone/>
            </a:pPr>
            <a:r>
              <a:rPr lang="en-US" dirty="0"/>
              <a:t>        type : CSV file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https://www.ircc.canada.ca/opendata-donneesouvertes/data/ODP-PR-Citz.csv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r>
              <a:rPr lang="en-US" dirty="0"/>
              <a:t>Macroeconomic data :</a:t>
            </a:r>
          </a:p>
          <a:p>
            <a:pPr marL="0" indent="0">
              <a:buNone/>
            </a:pPr>
            <a:r>
              <a:rPr lang="en-US" dirty="0"/>
              <a:t>source : World bank</a:t>
            </a:r>
          </a:p>
          <a:p>
            <a:pPr marL="0" indent="0">
              <a:buNone/>
            </a:pPr>
            <a:r>
              <a:rPr lang="en-US" dirty="0"/>
              <a:t>        type : API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400" dirty="0">
                <a:solidFill>
                  <a:srgbClr val="46788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https://api.worldbank.org/v2/country/XXX/indicator/XX.XXX.XXX.XX?date=XXXX:XXXX&amp;format=json</a:t>
            </a: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>
              <a:lnSpc>
                <a:spcPts val="1425"/>
              </a:lnSpc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We need an intermediate data to link the country name (in immigration data) and country code (used by the API)        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b="0" dirty="0">
                <a:effectLst/>
                <a:latin typeface="Consolas" panose="020B0609020204030204" pitchFamily="49" charset="0"/>
              </a:rPr>
              <a:t>type : API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	Access : </a:t>
            </a:r>
            <a:r>
              <a:rPr lang="en-US" sz="1200" b="0" dirty="0">
                <a:effectLst/>
                <a:latin typeface="Consolas" panose="020B0609020204030204" pitchFamily="49" charset="0"/>
                <a:hlinkClick r:id="rId4"/>
              </a:rPr>
              <a:t>https://api.worldbank.org/v2/country?format=json</a:t>
            </a: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E525D-F6A2-67DF-4F40-A77BA296D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973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3F79-AF44-C72D-929E-F8DFBCAF1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TRANSFORMATION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F0A8-5854-9326-5D39-E5D07F533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Merge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rename / drop columns</a:t>
            </a:r>
          </a:p>
          <a:p>
            <a:r>
              <a:rPr lang="en-US" dirty="0"/>
              <a:t>data type conversion</a:t>
            </a:r>
          </a:p>
          <a:p>
            <a:r>
              <a:rPr lang="en-US" dirty="0"/>
              <a:t>replace empty values / NAN values</a:t>
            </a:r>
          </a:p>
          <a:p>
            <a:r>
              <a:rPr lang="en-US" dirty="0"/>
              <a:t>replace countries name : the names used in the 2 datasets do not match</a:t>
            </a:r>
          </a:p>
          <a:p>
            <a:pPr lvl="1"/>
            <a:r>
              <a:rPr lang="en-US" dirty="0"/>
              <a:t>identify the mismatch and manually create a mapping dictionary </a:t>
            </a:r>
          </a:p>
          <a:p>
            <a:pPr lvl="1"/>
            <a:r>
              <a:rPr lang="en-US" dirty="0"/>
              <a:t>replace 78 countries to be in line with World bank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map months to get the numeric value (exp : mars : 3, </a:t>
            </a:r>
            <a:r>
              <a:rPr lang="en-US" dirty="0" err="1"/>
              <a:t>apr</a:t>
            </a:r>
            <a:r>
              <a:rPr lang="en-US" dirty="0"/>
              <a:t> : 4)</a:t>
            </a:r>
          </a:p>
          <a:p>
            <a:r>
              <a:rPr lang="en-US" dirty="0"/>
              <a:t>reset index</a:t>
            </a:r>
          </a:p>
          <a:p>
            <a:r>
              <a:rPr lang="en-US" dirty="0"/>
              <a:t>group by function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680C-B7B8-A3C3-967F-AC3FA51E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1730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E67A-6953-3CED-D73A-FBB6AE97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TRANSFORMATION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A9EE-5D0F-3B60-DA1B-33761ED0A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Outputs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csv : </a:t>
            </a:r>
            <a:r>
              <a:rPr lang="en-US" dirty="0" err="1"/>
              <a:t>immigrants_by_country_monthly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immigration statistics by country and by month from 2015 to 2024</a:t>
            </a:r>
          </a:p>
          <a:p>
            <a:pPr lvl="1"/>
            <a:r>
              <a:rPr lang="en-US" dirty="0"/>
              <a:t>(19,695 rows)</a:t>
            </a:r>
          </a:p>
          <a:p>
            <a:endParaRPr lang="en-US" dirty="0"/>
          </a:p>
          <a:p>
            <a:r>
              <a:rPr lang="en-US" dirty="0"/>
              <a:t> csv : </a:t>
            </a:r>
            <a:r>
              <a:rPr lang="en-US" dirty="0" err="1"/>
              <a:t>macro_economic_data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X selected indicators for each country and each year from 2015 to 2024</a:t>
            </a:r>
          </a:p>
          <a:p>
            <a:pPr lvl="1"/>
            <a:r>
              <a:rPr lang="en-US" dirty="0"/>
              <a:t>(38,557 rows)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csv : </a:t>
            </a:r>
            <a:r>
              <a:rPr lang="en-US" dirty="0" err="1"/>
              <a:t>Countries_list_UN_referential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Gives additional information (region, coordinates, capital) that can help to additional analysis</a:t>
            </a:r>
          </a:p>
          <a:p>
            <a:pPr lvl="1"/>
            <a:r>
              <a:rPr lang="en-US" dirty="0"/>
              <a:t>218 rows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B8B34-C71C-82CB-81DA-3C02E3BE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068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44A9-2501-B3CF-A41C-37DA7A92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CREATION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E8C7B-F7E1-70F1-49C9-3B18AE1A0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75098" cy="4351338"/>
          </a:xfrm>
        </p:spPr>
        <p:txBody>
          <a:bodyPr/>
          <a:lstStyle/>
          <a:p>
            <a:r>
              <a:rPr lang="en-US" dirty="0"/>
              <a:t>Type : </a:t>
            </a:r>
            <a:r>
              <a:rPr lang="en-US" dirty="0" err="1"/>
              <a:t>sqlite</a:t>
            </a:r>
            <a:endParaRPr lang="en-US" dirty="0"/>
          </a:p>
          <a:p>
            <a:r>
              <a:rPr lang="en-US" dirty="0"/>
              <a:t>Created by : </a:t>
            </a:r>
            <a:r>
              <a:rPr lang="en-US" dirty="0" err="1"/>
              <a:t>SQLAlechemy</a:t>
            </a:r>
            <a:endParaRPr lang="en-US" dirty="0"/>
          </a:p>
          <a:p>
            <a:r>
              <a:rPr lang="en-US" dirty="0"/>
              <a:t>Source : csv files</a:t>
            </a:r>
          </a:p>
          <a:p>
            <a:endParaRPr lang="en-US" dirty="0"/>
          </a:p>
          <a:p>
            <a:r>
              <a:rPr lang="en-US" dirty="0" err="1"/>
              <a:t>declarative_base</a:t>
            </a:r>
            <a:r>
              <a:rPr lang="en-US" dirty="0"/>
              <a:t> method</a:t>
            </a:r>
          </a:p>
          <a:p>
            <a:endParaRPr lang="en-US" dirty="0"/>
          </a:p>
          <a:p>
            <a:r>
              <a:rPr lang="en-US" dirty="0"/>
              <a:t>Output : 3 tables </a:t>
            </a:r>
          </a:p>
          <a:p>
            <a:pPr lvl="1"/>
            <a:r>
              <a:rPr lang="en-US" dirty="0"/>
              <a:t>countries, immigration, microdata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EF009-EB46-E856-5970-783BB779D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7</a:t>
            </a:fld>
            <a:endParaRPr lang="fr-FR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781DAC1-4355-698F-F09B-DDEB52A0EDC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2F9FF"/>
              </a:clrFrom>
              <a:clrTo>
                <a:srgbClr val="E2F9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067" y="1404938"/>
            <a:ext cx="6375933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D092-986F-9BD3-97FD-504E04B2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FLASK API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C047-8DA4-7677-49A1-50A92BB7A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6744" y="1555751"/>
            <a:ext cx="11106151" cy="4351338"/>
          </a:xfrm>
        </p:spPr>
        <p:txBody>
          <a:bodyPr>
            <a:normAutofit/>
          </a:bodyPr>
          <a:lstStyle/>
          <a:p>
            <a:r>
              <a:rPr lang="en-US" dirty="0"/>
              <a:t>use of “</a:t>
            </a:r>
            <a:r>
              <a:rPr lang="en-US" dirty="0" err="1"/>
              <a:t>automap_base</a:t>
            </a:r>
            <a:r>
              <a:rPr lang="en-US" dirty="0"/>
              <a:t>” method</a:t>
            </a:r>
          </a:p>
          <a:p>
            <a:r>
              <a:rPr lang="en-US" dirty="0"/>
              <a:t>create a server : </a:t>
            </a:r>
            <a:r>
              <a:rPr lang="en-US" dirty="0">
                <a:solidFill>
                  <a:srgbClr val="FF0000"/>
                </a:solidFill>
              </a:rPr>
              <a:t>http://127.0.0.1:5000</a:t>
            </a:r>
          </a:p>
          <a:p>
            <a:pPr lvl="1"/>
            <a:r>
              <a:rPr lang="en-US" dirty="0"/>
              <a:t>it describes the API’s possibilities</a:t>
            </a:r>
          </a:p>
          <a:p>
            <a:endParaRPr lang="en-US" dirty="0"/>
          </a:p>
          <a:p>
            <a:r>
              <a:rPr lang="en-US" dirty="0"/>
              <a:t>Create 6 routes to extract data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BF860-4FDA-A44D-B71C-E539A466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984BF9-7B4C-C160-E83F-DD4CA06413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688" y="950911"/>
            <a:ext cx="5681169" cy="4895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2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BEB69-A6CF-3376-6F35-E0E2C85C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AF960-EFD1-C53F-E5DD-6AB44353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8DD0-0D63-DD75-A8C3-41DBADF08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9897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Create a DF that collect the linear regression result for all indicators against (immigration flow / total population)</a:t>
            </a:r>
          </a:p>
          <a:p>
            <a:pPr marL="0" indent="0">
              <a:buNone/>
            </a:pPr>
            <a:endParaRPr lang="en-US" sz="2400" dirty="0"/>
          </a:p>
          <a:p>
            <a:pPr lvl="1"/>
            <a:r>
              <a:rPr lang="en-US" sz="2000" dirty="0"/>
              <a:t>Calculate average of indicators</a:t>
            </a:r>
          </a:p>
          <a:p>
            <a:pPr lvl="1"/>
            <a:r>
              <a:rPr lang="en-US" sz="2000" dirty="0"/>
              <a:t>Use pivot function</a:t>
            </a:r>
          </a:p>
          <a:p>
            <a:pPr lvl="1"/>
            <a:r>
              <a:rPr lang="en-US" sz="2000" dirty="0"/>
              <a:t>Rename columns</a:t>
            </a:r>
          </a:p>
          <a:p>
            <a:pPr lvl="1"/>
            <a:r>
              <a:rPr lang="en-US" sz="2000" dirty="0"/>
              <a:t>Use functions to calculate and drop outliers, to calculate regressions and compile the result</a:t>
            </a:r>
            <a:endParaRPr lang="fr-F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6CFB3-D074-5DF2-4CEC-D0AACF42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7B0138-9D00-646F-E60A-390A96F1E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628" y="1646238"/>
            <a:ext cx="7254240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8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600</Words>
  <Application>Microsoft Office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Consolas</vt:lpstr>
      <vt:lpstr>Courier New</vt:lpstr>
      <vt:lpstr>Roboto</vt:lpstr>
      <vt:lpstr>Wingdings</vt:lpstr>
      <vt:lpstr>Office Theme</vt:lpstr>
      <vt:lpstr>PROJECT 3 Group4 </vt:lpstr>
      <vt:lpstr>OBJECTIVE</vt:lpstr>
      <vt:lpstr>PowerPoint Presentation</vt:lpstr>
      <vt:lpstr>DATA COLLECTION</vt:lpstr>
      <vt:lpstr>DATA CLEANING AND TRANSFORMATION</vt:lpstr>
      <vt:lpstr>DATA CLEANING AND TRANSFORMATION</vt:lpstr>
      <vt:lpstr>DATA BASE CREATION</vt:lpstr>
      <vt:lpstr>FLASK API</vt:lpstr>
      <vt:lpstr>ANALYSIS AND VISUALIZATION'S</vt:lpstr>
      <vt:lpstr>ANALYSIS AND VISUALIZATION'S</vt:lpstr>
      <vt:lpstr>ANALYSIS AND VISUALIZATION'S</vt:lpstr>
      <vt:lpstr>ANALYSIS AND VISUALIZATION'S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Nazim Bendjaballah</dc:creator>
  <cp:lastModifiedBy>Nazim Bendjaballah</cp:lastModifiedBy>
  <cp:revision>20</cp:revision>
  <dcterms:created xsi:type="dcterms:W3CDTF">2024-12-26T22:19:53Z</dcterms:created>
  <dcterms:modified xsi:type="dcterms:W3CDTF">2025-01-08T01:06:21Z</dcterms:modified>
</cp:coreProperties>
</file>

<file path=docProps/thumbnail.jpeg>
</file>